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embeddedFontLst>
    <p:embeddedFont>
      <p:font typeface="Palatino Linotype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PalatinoLinotype-bold.fntdata"/><Relationship Id="rId10" Type="http://schemas.openxmlformats.org/officeDocument/2006/relationships/slide" Target="slides/slide6.xml"/><Relationship Id="rId21" Type="http://schemas.openxmlformats.org/officeDocument/2006/relationships/font" Target="fonts/PalatinoLinotype-regular.fntdata"/><Relationship Id="rId13" Type="http://schemas.openxmlformats.org/officeDocument/2006/relationships/slide" Target="slides/slide9.xml"/><Relationship Id="rId24" Type="http://schemas.openxmlformats.org/officeDocument/2006/relationships/font" Target="fonts/PalatinoLinotype-boldItalic.fntdata"/><Relationship Id="rId12" Type="http://schemas.openxmlformats.org/officeDocument/2006/relationships/slide" Target="slides/slide8.xml"/><Relationship Id="rId23" Type="http://schemas.openxmlformats.org/officeDocument/2006/relationships/font" Target="fonts/PalatinoLinotyp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agilemanifesto.org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US">
                <a:solidFill>
                  <a:schemeClr val="accent1"/>
                </a:solidFill>
              </a:rPr>
              <a:t>Get ready. </a:t>
            </a:r>
            <a:br>
              <a:rPr i="1" lang="en-US">
                <a:solidFill>
                  <a:schemeClr val="accent1"/>
                </a:solidFill>
              </a:rPr>
            </a:br>
            <a:r>
              <a:rPr i="1" lang="en-US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PART 3: AGILE METHODOLOGY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6.</a:t>
            </a:r>
            <a:endParaRPr sz="2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The most efficient and effective method of</a:t>
            </a:r>
            <a:br>
              <a:rPr lang="en-US" sz="2500"/>
            </a:br>
            <a:r>
              <a:rPr lang="en-US" sz="2500"/>
              <a:t>conveying information to and within a development</a:t>
            </a:r>
            <a:br>
              <a:rPr lang="en-US" sz="2500"/>
            </a:br>
            <a:r>
              <a:rPr lang="en-US" sz="2500"/>
              <a:t>team is face-to-face conversation.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7.</a:t>
            </a:r>
            <a:endParaRPr sz="2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Working software is the primary measure of progress.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Agile processes promote sustainable development.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8.</a:t>
            </a:r>
            <a:r>
              <a:rPr lang="en-US" sz="2500"/>
              <a:t> </a:t>
            </a:r>
            <a:br>
              <a:rPr lang="en-US" sz="2500"/>
            </a:br>
            <a:r>
              <a:rPr lang="en-US" sz="2500"/>
              <a:t>The sponsors, developers, and users should be able</a:t>
            </a:r>
            <a:br>
              <a:rPr lang="en-US" sz="2500"/>
            </a:br>
            <a:r>
              <a:rPr lang="en-US" sz="2500"/>
              <a:t>to maintain a constant pace indefinitely.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9.</a:t>
            </a:r>
            <a:endParaRPr sz="2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Continuous attention to technical excellence</a:t>
            </a:r>
            <a:br>
              <a:rPr lang="en-US" sz="2500"/>
            </a:br>
            <a:r>
              <a:rPr lang="en-US" sz="2500"/>
              <a:t>and good design enhances agility.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50" name="Google Shape;150;p2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10.</a:t>
            </a:r>
            <a:endParaRPr sz="2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Simplicity—the art of maximizing the amount</a:t>
            </a:r>
            <a:br>
              <a:rPr lang="en-US" sz="2500"/>
            </a:br>
            <a:r>
              <a:rPr lang="en-US" sz="2500"/>
              <a:t>of work not done—is essential.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11.</a:t>
            </a:r>
            <a:endParaRPr sz="2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The best architectures, requirements, and designs</a:t>
            </a:r>
            <a:br>
              <a:rPr lang="en-US" sz="2500"/>
            </a:br>
            <a:r>
              <a:rPr lang="en-US" sz="2500"/>
              <a:t>emerge from self-organizing teams.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62" name="Google Shape;162;p24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12.</a:t>
            </a:r>
            <a:endParaRPr sz="2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At regular intervals, the team reflects on how</a:t>
            </a:r>
            <a:br>
              <a:rPr lang="en-US" sz="2500"/>
            </a:br>
            <a:r>
              <a:rPr lang="en-US" sz="2500"/>
              <a:t>to become more effective, then tunes and adjusts</a:t>
            </a:r>
            <a:br>
              <a:rPr lang="en-US" sz="2500"/>
            </a:br>
            <a:r>
              <a:rPr lang="en-US" sz="2500"/>
              <a:t>its behavior accordingly.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What is Agile?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 project management approach devised in 2001 by 17 developers looking for an alternative way to build software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The initial meeting created the now influential “</a:t>
            </a:r>
            <a:r>
              <a:rPr lang="en-US" u="sng">
                <a:solidFill>
                  <a:schemeClr val="hlink"/>
                </a:solidFill>
                <a:hlinkClick r:id="rId3"/>
              </a:rPr>
              <a:t>Manifesto for Agile Software Development</a:t>
            </a:r>
            <a:r>
              <a:rPr lang="en-US"/>
              <a:t>” (http://agilemanifesto.org/)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Consists of 4 key Values and 12 operating Principles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The Four Agile Values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Individuals and interactions</a:t>
            </a:r>
            <a:r>
              <a:rPr lang="en-US"/>
              <a:t> </a:t>
            </a:r>
            <a:r>
              <a:rPr lang="en-US" sz="2000"/>
              <a:t>over</a:t>
            </a:r>
            <a:r>
              <a:rPr lang="en-US"/>
              <a:t> processes and tools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Working software </a:t>
            </a:r>
            <a:r>
              <a:rPr lang="en-US" sz="2000"/>
              <a:t>over</a:t>
            </a:r>
            <a:r>
              <a:rPr lang="en-US"/>
              <a:t> comprehensive documentation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Customer collaboration </a:t>
            </a:r>
            <a:r>
              <a:rPr lang="en-US" sz="2000"/>
              <a:t>over</a:t>
            </a:r>
            <a:r>
              <a:rPr lang="en-US"/>
              <a:t> contract negotiation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Responding to change </a:t>
            </a:r>
            <a:r>
              <a:rPr lang="en-US" sz="2000"/>
              <a:t>over</a:t>
            </a:r>
            <a:r>
              <a:rPr lang="en-US"/>
              <a:t> following a plan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/>
              <a:t>While the items on the right have value, we value the items on the left more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Discuss each of the following principles.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1.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Our highest priority is to satisfy the customer</a:t>
            </a:r>
            <a:br>
              <a:rPr lang="en-US"/>
            </a:br>
            <a:r>
              <a:rPr lang="en-US"/>
              <a:t>through early and continuous delivery</a:t>
            </a:r>
            <a:br>
              <a:rPr lang="en-US"/>
            </a:br>
            <a:r>
              <a:rPr lang="en-US"/>
              <a:t>of valuable software.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2.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Welcome changing requirements, even late in</a:t>
            </a:r>
            <a:br>
              <a:rPr lang="en-US" sz="2500"/>
            </a:br>
            <a:r>
              <a:rPr lang="en-US" sz="2500"/>
              <a:t>development. Agile processes harness change for</a:t>
            </a:r>
            <a:br>
              <a:rPr lang="en-US" sz="2500"/>
            </a:br>
            <a:r>
              <a:rPr lang="en-US" sz="2500"/>
              <a:t>the customer's competitive advantage.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3.</a:t>
            </a:r>
            <a:endParaRPr sz="2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Deliver working software frequently, from a</a:t>
            </a:r>
            <a:br>
              <a:rPr lang="en-US" sz="2500"/>
            </a:br>
            <a:r>
              <a:rPr lang="en-US" sz="2500"/>
              <a:t>couple of weeks to a couple of months, with a</a:t>
            </a:r>
            <a:br>
              <a:rPr lang="en-US" sz="2500"/>
            </a:br>
            <a:r>
              <a:rPr lang="en-US" sz="2500"/>
              <a:t>preference to the shorter timescale.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4.</a:t>
            </a:r>
            <a:endParaRPr sz="2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Business people and developers must work</a:t>
            </a:r>
            <a:br>
              <a:rPr lang="en-US" sz="2500"/>
            </a:br>
            <a:r>
              <a:rPr lang="en-US" sz="2500"/>
              <a:t>together daily throughout the project.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 sz="2500"/>
              <a:t>Build projects around motivated individuals.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US">
                <a:solidFill>
                  <a:schemeClr val="accent1"/>
                </a:solidFill>
              </a:rPr>
              <a:t>Agile Methodology</a:t>
            </a:r>
            <a:endParaRPr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12 Principles behind the Agile Manifesto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5.</a:t>
            </a:r>
            <a:r>
              <a:rPr lang="en-US" sz="2500"/>
              <a:t> </a:t>
            </a:r>
            <a:br>
              <a:rPr lang="en-US" sz="2500"/>
            </a:br>
            <a:r>
              <a:rPr lang="en-US" sz="2500"/>
              <a:t>Give them the environment and support they need,</a:t>
            </a:r>
            <a:br>
              <a:rPr lang="en-US" sz="2500"/>
            </a:br>
            <a:r>
              <a:rPr lang="en-US" sz="2500"/>
              <a:t>and trust them to get the job done.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